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8" r:id="rId4"/>
    <p:sldId id="278" r:id="rId5"/>
    <p:sldId id="259" r:id="rId6"/>
    <p:sldId id="28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  <a:srgbClr val="009999"/>
    <a:srgbClr val="66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77" autoAdjust="0"/>
    <p:restoredTop sz="94660"/>
  </p:normalViewPr>
  <p:slideViewPr>
    <p:cSldViewPr>
      <p:cViewPr varScale="1">
        <p:scale>
          <a:sx n="86" d="100"/>
          <a:sy n="86" d="100"/>
        </p:scale>
        <p:origin x="1344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53E4-6A91-489F-BC3D-C27EECB3B0AE}" type="datetimeFigureOut">
              <a:rPr lang="cs-CZ" smtClean="0"/>
              <a:pPr/>
              <a:t>30.10.2020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0256-0A0E-47DE-B07C-716F8E0E3EE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53E4-6A91-489F-BC3D-C27EECB3B0AE}" type="datetimeFigureOut">
              <a:rPr lang="cs-CZ" smtClean="0"/>
              <a:pPr/>
              <a:t>30.10.2020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0256-0A0E-47DE-B07C-716F8E0E3E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53E4-6A91-489F-BC3D-C27EECB3B0AE}" type="datetimeFigureOut">
              <a:rPr lang="cs-CZ" smtClean="0"/>
              <a:pPr/>
              <a:t>30.10.2020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0256-0A0E-47DE-B07C-716F8E0E3E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53E4-6A91-489F-BC3D-C27EECB3B0AE}" type="datetimeFigureOut">
              <a:rPr lang="cs-CZ" smtClean="0"/>
              <a:pPr/>
              <a:t>30.10.2020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0256-0A0E-47DE-B07C-716F8E0E3E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53E4-6A91-489F-BC3D-C27EECB3B0AE}" type="datetimeFigureOut">
              <a:rPr lang="cs-CZ" smtClean="0"/>
              <a:pPr/>
              <a:t>30.10.2020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0256-0A0E-47DE-B07C-716F8E0E3EE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53E4-6A91-489F-BC3D-C27EECB3B0AE}" type="datetimeFigureOut">
              <a:rPr lang="cs-CZ" smtClean="0"/>
              <a:pPr/>
              <a:t>30.10.2020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0256-0A0E-47DE-B07C-716F8E0E3E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53E4-6A91-489F-BC3D-C27EECB3B0AE}" type="datetimeFigureOut">
              <a:rPr lang="cs-CZ" smtClean="0"/>
              <a:pPr/>
              <a:t>30.10.2020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0256-0A0E-47DE-B07C-716F8E0E3EE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53E4-6A91-489F-BC3D-C27EECB3B0AE}" type="datetimeFigureOut">
              <a:rPr lang="cs-CZ" smtClean="0"/>
              <a:pPr/>
              <a:t>30.10.2020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0256-0A0E-47DE-B07C-716F8E0E3E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53E4-6A91-489F-BC3D-C27EECB3B0AE}" type="datetimeFigureOut">
              <a:rPr lang="cs-CZ" smtClean="0"/>
              <a:pPr/>
              <a:t>30.10.2020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0256-0A0E-47DE-B07C-716F8E0E3E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53E4-6A91-489F-BC3D-C27EECB3B0AE}" type="datetimeFigureOut">
              <a:rPr lang="cs-CZ" smtClean="0"/>
              <a:pPr/>
              <a:t>30.10.2020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0256-0A0E-47DE-B07C-716F8E0E3E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1EFA53E4-6A91-489F-BC3D-C27EECB3B0AE}" type="datetimeFigureOut">
              <a:rPr lang="cs-CZ" smtClean="0"/>
              <a:pPr/>
              <a:t>30.10.2020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C0B50256-0A0E-47DE-B07C-716F8E0E3E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EFA53E4-6A91-489F-BC3D-C27EECB3B0AE}" type="datetimeFigureOut">
              <a:rPr lang="cs-CZ" smtClean="0"/>
              <a:pPr/>
              <a:t>30.10.2020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0B50256-0A0E-47DE-B07C-716F8E0E3EE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0034" y="714356"/>
            <a:ext cx="8077200" cy="5643602"/>
          </a:xfrm>
        </p:spPr>
        <p:txBody>
          <a:bodyPr>
            <a:noAutofit/>
          </a:bodyPr>
          <a:lstStyle/>
          <a:p>
            <a:pPr algn="ctr"/>
            <a:r>
              <a:rPr lang="cs-CZ" sz="9000" dirty="0"/>
              <a:t>Množné číslo podstatných jmen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61B1EB-1385-4193-AAFF-B56F23103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alt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9750" y="115888"/>
            <a:ext cx="8604250" cy="669766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alt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	      </a:t>
            </a:r>
            <a:r>
              <a:rPr lang="cs-CZ" altLang="cs-CZ" sz="3200" b="1" u="sng" dirty="0">
                <a:latin typeface="Calibri" panose="020F0502020204030204" pitchFamily="34" charset="0"/>
                <a:cs typeface="Calibri" panose="020F0502020204030204" pitchFamily="34" charset="0"/>
              </a:rPr>
              <a:t>Množné číslo podstatných jmen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většina podstatných jmen se v němčině vyskytuje</a:t>
            </a:r>
          </a:p>
          <a:p>
            <a:pPr marL="68580" indent="0">
              <a:buNone/>
            </a:pP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     v jednotném i množném čísle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 v množném čísle mají všechna podstatná jména </a:t>
            </a:r>
          </a:p>
          <a:p>
            <a:pPr marL="68580" indent="0">
              <a:buNone/>
            </a:pP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     v 1. pádě tvar členu určitého – DIE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 neurčitý člen nemá množné číslo</a:t>
            </a:r>
          </a:p>
          <a:p>
            <a:pPr marL="68580" indent="0">
              <a:buNone/>
            </a:pP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 algn="ctr">
              <a:buNone/>
            </a:pPr>
            <a:r>
              <a:rPr lang="cs-CZ" sz="3200" b="1" u="sng" dirty="0">
                <a:latin typeface="Calibri" panose="020F0502020204030204" pitchFamily="34" charset="0"/>
                <a:cs typeface="Calibri" panose="020F0502020204030204" pitchFamily="34" charset="0"/>
              </a:rPr>
              <a:t>Množné číslo podstatných jmen tvoříme :</a:t>
            </a:r>
            <a:endParaRPr lang="cs-C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 přehláskou</a:t>
            </a:r>
          </a:p>
          <a:p>
            <a:pPr>
              <a:buFont typeface="Wingdings" pitchFamily="2" charset="2"/>
              <a:buChar char="v"/>
            </a:pP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 přidáním koncovky</a:t>
            </a:r>
          </a:p>
          <a:p>
            <a:pPr>
              <a:buFont typeface="Wingdings" pitchFamily="2" charset="2"/>
              <a:buChar char="v"/>
            </a:pP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 kombinací přehlásky a koncovky</a:t>
            </a:r>
          </a:p>
          <a:p>
            <a:pPr marL="68580" indent="0">
              <a:buNone/>
            </a:pPr>
            <a:endParaRPr lang="cs-CZ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116632"/>
            <a:ext cx="8786842" cy="748883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3500" b="1" u="sng" dirty="0">
                <a:latin typeface="Calibri" panose="020F0502020204030204" pitchFamily="34" charset="0"/>
                <a:cs typeface="Calibri" panose="020F0502020204030204" pitchFamily="34" charset="0"/>
              </a:rPr>
              <a:t>Možnosti tvoření:</a:t>
            </a:r>
          </a:p>
          <a:p>
            <a:pPr>
              <a:buNone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440180" indent="-1371600">
              <a:buNone/>
            </a:pPr>
            <a:r>
              <a:rPr lang="cs-CZ" dirty="0">
                <a:solidFill>
                  <a:srgbClr val="66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koncovka nulová</a:t>
            </a:r>
          </a:p>
          <a:p>
            <a:pPr marL="1211580" indent="-114300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-  většina podstatných jmen rodu mužského a středního </a:t>
            </a:r>
          </a:p>
          <a:p>
            <a:pPr marL="1211580" indent="-114300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   s koncovkou  -el, -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-en</a:t>
            </a:r>
          </a:p>
          <a:p>
            <a:pPr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-   podstatná jména rodu středního končící na -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chen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a -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lein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např. der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Lehrer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Lehrer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68580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das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Mädchen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Mädchen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dirty="0">
                <a:solidFill>
                  <a:srgbClr val="66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nulová koncovka + přehláska</a:t>
            </a:r>
          </a:p>
          <a:p>
            <a:pPr>
              <a:buFontTx/>
              <a:buChar char="-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některá podstatná jména rodu mužského</a:t>
            </a:r>
          </a:p>
          <a:p>
            <a:pPr>
              <a:buFontTx/>
              <a:buChar char="-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např. der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Bruder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Brüder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dále sem patří i dvě podstatná jména rodu ženského:</a:t>
            </a:r>
          </a:p>
          <a:p>
            <a:pPr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Mutter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Mütter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Tochter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Töchter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r>
              <a:rPr lang="cs-CZ" sz="4800" b="1" dirty="0"/>
              <a:t>	</a:t>
            </a:r>
          </a:p>
          <a:p>
            <a:pPr>
              <a:buNone/>
            </a:pPr>
            <a:r>
              <a:rPr lang="cs-CZ" sz="5600" b="1" dirty="0"/>
              <a:t>			</a:t>
            </a:r>
            <a:endParaRPr lang="cs-CZ" sz="7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8640"/>
            <a:ext cx="8568952" cy="666936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solidFill>
                  <a:srgbClr val="66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c) koncovka –e</a:t>
            </a:r>
          </a:p>
          <a:p>
            <a:pPr>
              <a:buFontTx/>
              <a:buChar char="-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většina podstatných jmen rodu mužského a středního</a:t>
            </a:r>
          </a:p>
          <a:p>
            <a:pPr>
              <a:buFontTx/>
              <a:buChar char="-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např. der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Tage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		   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das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Geschenk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Geschenke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3200" dirty="0">
                <a:solidFill>
                  <a:srgbClr val="66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d) koncovka –e s přehláskou</a:t>
            </a:r>
            <a:endParaRPr lang="cs-CZ" sz="3200" dirty="0"/>
          </a:p>
          <a:p>
            <a:pPr>
              <a:buFontTx/>
              <a:buChar char="-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některá podstatná jména rodu mužského a ženského</a:t>
            </a:r>
          </a:p>
          <a:p>
            <a:pPr>
              <a:buFontTx/>
              <a:buChar char="-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např.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Maus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Mäuse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Stadt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Städte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632"/>
            <a:ext cx="8686800" cy="67413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cs-CZ" sz="2800" dirty="0"/>
          </a:p>
          <a:p>
            <a:pPr>
              <a:buNone/>
            </a:pPr>
            <a:r>
              <a:rPr lang="cs-CZ" sz="2800" dirty="0">
                <a:solidFill>
                  <a:srgbClr val="66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e) koncovka –</a:t>
            </a:r>
            <a:r>
              <a:rPr lang="cs-CZ" sz="2800" dirty="0" err="1">
                <a:solidFill>
                  <a:srgbClr val="66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</a:t>
            </a:r>
            <a:endParaRPr lang="cs-CZ" sz="2800" dirty="0">
              <a:solidFill>
                <a:srgbClr val="6699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- některá podstatná jména rodu středního, výjimečně rodu mužského</a:t>
            </a:r>
          </a:p>
          <a:p>
            <a:pPr>
              <a:buFontTx/>
              <a:buChar char="-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např.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das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Bild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Bilder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		   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das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Kind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Kinder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solidFill>
                  <a:srgbClr val="66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f) koncovka –</a:t>
            </a:r>
            <a:r>
              <a:rPr lang="cs-CZ" sz="2800" dirty="0" err="1">
                <a:solidFill>
                  <a:srgbClr val="66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cs-CZ" sz="2800" dirty="0">
                <a:solidFill>
                  <a:srgbClr val="66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 přehláskou</a:t>
            </a:r>
          </a:p>
          <a:p>
            <a:pPr>
              <a:buFontTx/>
              <a:buChar char="-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některá podstatná jména rodu mužského a středního</a:t>
            </a:r>
          </a:p>
          <a:p>
            <a:pPr>
              <a:buFontTx/>
              <a:buChar char="-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např. der Mann –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Männer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		   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das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Haus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Häuser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		    der Mann –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Männer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r>
              <a:rPr lang="cs-CZ" sz="4400" dirty="0"/>
              <a:t>	</a:t>
            </a:r>
            <a:endParaRPr lang="cs-CZ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260648"/>
            <a:ext cx="8136904" cy="64807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800" dirty="0">
                <a:solidFill>
                  <a:srgbClr val="669900"/>
                </a:solidFill>
              </a:rPr>
              <a:t>g</a:t>
            </a:r>
            <a:r>
              <a:rPr lang="cs-CZ" sz="2800" dirty="0">
                <a:solidFill>
                  <a:srgbClr val="66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koncovka -n / -en</a:t>
            </a:r>
          </a:p>
          <a:p>
            <a:pPr>
              <a:buFontTx/>
              <a:buChar char="-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většina podstatných jmen rodu ženského, slova cizího původu, některá substantiva rodu </a:t>
            </a:r>
            <a:r>
              <a:rPr lang="cs-CZ" sz="2800">
                <a:latin typeface="Calibri" panose="020F0502020204030204" pitchFamily="34" charset="0"/>
                <a:cs typeface="Calibri" panose="020F0502020204030204" pitchFamily="34" charset="0"/>
              </a:rPr>
              <a:t>mužského  a středního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např.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Schule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Schulen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		  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das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Bett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Betten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		   der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Junge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Jungen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		   der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Nachbar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Nachbarn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solidFill>
                  <a:srgbClr val="66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h) koncovka –s</a:t>
            </a:r>
          </a:p>
          <a:p>
            <a:pPr>
              <a:buFontTx/>
              <a:buChar char="-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většinou podstatná jména cizího původu a zkratky, výjimečně i jiná substantiva</a:t>
            </a:r>
          </a:p>
          <a:p>
            <a:pPr>
              <a:buFontTx/>
              <a:buChar char="-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např.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das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Kino –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Kinos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		    der Park –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Parks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		   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CD –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CDs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1084</TotalTime>
  <Words>379</Words>
  <Application>Microsoft Office PowerPoint</Application>
  <PresentationFormat>Předvádění na obrazovce (4:3)</PresentationFormat>
  <Paragraphs>63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Calibri</vt:lpstr>
      <vt:lpstr>Consolas</vt:lpstr>
      <vt:lpstr>Corbel</vt:lpstr>
      <vt:lpstr>Wingdings</vt:lpstr>
      <vt:lpstr>Wingdings 2</vt:lpstr>
      <vt:lpstr>Wingdings 3</vt:lpstr>
      <vt:lpstr>Metro</vt:lpstr>
      <vt:lpstr>Množné číslo podstatných jmen</vt:lpstr>
      <vt:lpstr>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ČASOVÁNÍ ZPŮSOBOVÝCH SLOVES</dc:title>
  <dc:creator>Alena</dc:creator>
  <cp:lastModifiedBy>Světluše Pospíšilová</cp:lastModifiedBy>
  <cp:revision>96</cp:revision>
  <dcterms:created xsi:type="dcterms:W3CDTF">2012-03-11T19:51:34Z</dcterms:created>
  <dcterms:modified xsi:type="dcterms:W3CDTF">2020-10-30T15:52:49Z</dcterms:modified>
</cp:coreProperties>
</file>